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7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837" autoAdjust="0"/>
    <p:restoredTop sz="85339" autoAdjust="0"/>
  </p:normalViewPr>
  <p:slideViewPr>
    <p:cSldViewPr snapToGrid="0">
      <p:cViewPr varScale="1">
        <p:scale>
          <a:sx n="113" d="100"/>
          <a:sy n="113" d="100"/>
        </p:scale>
        <p:origin x="12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785E8-5C42-4D56-A1A9-42E23AA06489}" type="datetimeFigureOut">
              <a:rPr lang="en-US" smtClean="0"/>
              <a:t>6/25/2014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ABE07-8F4E-4077-B889-EDE25FAE9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1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ABE07-8F4E-4077-B889-EDE25FAE9B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39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ABE07-8F4E-4077-B889-EDE25FAE9B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4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ABE07-8F4E-4077-B889-EDE25FAE9B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1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ABE07-8F4E-4077-B889-EDE25FAE9B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82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ABE07-8F4E-4077-B889-EDE25FAE9B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9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ABE07-8F4E-4077-B889-EDE25FAE9B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0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ABE07-8F4E-4077-B889-EDE25FAE9B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9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ABE07-8F4E-4077-B889-EDE25FAE9B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98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ABE07-8F4E-4077-B889-EDE25FAE9B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95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ABE07-8F4E-4077-B889-EDE25FAE9B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90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269239" y="6220685"/>
            <a:ext cx="3115574" cy="389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9738474" y="6414518"/>
            <a:ext cx="2184288" cy="152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13" y="1725569"/>
            <a:ext cx="1293759" cy="268965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8919" y="3532808"/>
            <a:ext cx="6273418" cy="8824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7118" y="1731376"/>
            <a:ext cx="9860610" cy="1801436"/>
          </a:xfrm>
          <a:prstGeom prst="rect">
            <a:avLst/>
          </a:prstGeo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23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546">
          <p15:clr>
            <a:srgbClr val="C35EA4"/>
          </p15:clr>
        </p15:guide>
        <p15:guide id="2" orient="horz" pos="331">
          <p15:clr>
            <a:srgbClr val="C35EA4"/>
          </p15:clr>
        </p15:guide>
        <p15:guide id="3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13" y="1725569"/>
            <a:ext cx="1293759" cy="2689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328358" y="6072295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95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650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51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4"/>
            <a:ext cx="11151917" cy="56105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1500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37785" y="6506143"/>
            <a:ext cx="46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514672" rtl="0" eaLnBrk="1" latinLnBrk="0" hangingPunct="1"/>
            <a:fld id="{0462CC3E-48DD-4274-8616-D549FD7B2C15}" type="slidenum">
              <a:rPr lang="en-US" sz="9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pPr marL="0" algn="l" defTabSz="514672" rtl="0" eaLnBrk="1" latinLnBrk="0" hangingPunct="1"/>
              <a:t>‹#›</a:t>
            </a:fld>
            <a:endParaRPr lang="en-US" sz="9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55090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4"/>
            <a:ext cx="11151917" cy="56105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1"/>
            <a:ext cx="11151917" cy="150066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37785" y="6506143"/>
            <a:ext cx="46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514672" rtl="0" eaLnBrk="1" latinLnBrk="0" hangingPunct="1"/>
            <a:fld id="{0462CC3E-48DD-4274-8616-D549FD7B2C15}" type="slidenum">
              <a:rPr lang="en-US" sz="9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pPr marL="0" algn="l" defTabSz="514672" rtl="0" eaLnBrk="1" latinLnBrk="0" hangingPunct="1"/>
              <a:t>‹#›</a:t>
            </a:fld>
            <a:endParaRPr lang="en-US" sz="9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631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347" y="0"/>
            <a:ext cx="11655840" cy="644769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87350" y="644769"/>
            <a:ext cx="10292373" cy="513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07241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-287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850" y="1732489"/>
            <a:ext cx="9859116" cy="1793104"/>
          </a:xfrm>
          <a:prstGeom prst="rect">
            <a:avLst/>
          </a:prstGeo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9849" y="3534285"/>
            <a:ext cx="9860674" cy="795440"/>
          </a:xfrm>
          <a:prstGeom prst="rect">
            <a:avLst/>
          </a:prstGeo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13" y="1725569"/>
            <a:ext cx="1293759" cy="26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748107"/>
            <a:ext cx="9860674" cy="1796217"/>
          </a:xfrm>
          <a:prstGeom prst="rect">
            <a:avLst/>
          </a:prstGeo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13" y="1725569"/>
            <a:ext cx="1293759" cy="2689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47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5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795393"/>
            <a:ext cx="9860672" cy="3354576"/>
          </a:xfrm>
          <a:prstGeom prst="rect">
            <a:avLst/>
          </a:prstGeo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22927" y="4158480"/>
            <a:ext cx="5003410" cy="4994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</p:txBody>
      </p:sp>
    </p:spTree>
    <p:extLst>
      <p:ext uri="{BB962C8B-B14F-4D97-AF65-F5344CB8AC3E}">
        <p14:creationId xmlns:p14="http://schemas.microsoft.com/office/powerpoint/2010/main" val="3220657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763530"/>
          </a:xfrm>
          <a:prstGeom prst="rect">
            <a:avLst/>
          </a:prstGeo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42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5"/>
            <a:ext cx="5378548" cy="899665"/>
          </a:xfrm>
          <a:prstGeom prst="rect">
            <a:avLst/>
          </a:prstGeo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2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16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 bwMode="invGray">
          <a:xfrm>
            <a:off x="-1" y="6629345"/>
            <a:ext cx="12191377" cy="228655"/>
            <a:chOff x="0" y="4972024"/>
            <a:chExt cx="9143999" cy="171476"/>
          </a:xfrm>
        </p:grpSpPr>
        <p:sp>
          <p:nvSpPr>
            <p:cNvPr id="7" name="Rectangle 6"/>
            <p:cNvSpPr/>
            <p:nvPr userDrawn="1"/>
          </p:nvSpPr>
          <p:spPr bwMode="invGray">
            <a:xfrm>
              <a:off x="0" y="4972024"/>
              <a:ext cx="6171508" cy="171476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>
                <a:ln>
                  <a:noFill/>
                </a:ln>
              </a:endParaRPr>
            </a:p>
          </p:txBody>
        </p:sp>
        <p:sp>
          <p:nvSpPr>
            <p:cNvPr id="8" name="Rectangle 7"/>
            <p:cNvSpPr/>
            <p:nvPr userDrawn="1"/>
          </p:nvSpPr>
          <p:spPr bwMode="invGray">
            <a:xfrm>
              <a:off x="6171508" y="4972024"/>
              <a:ext cx="2972491" cy="1714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8004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2" r:id="rId3"/>
    <p:sldLayoutId id="2147483683" r:id="rId4"/>
    <p:sldLayoutId id="2147483684" r:id="rId5"/>
    <p:sldLayoutId id="2147483691" r:id="rId6"/>
    <p:sldLayoutId id="2147483694" r:id="rId7"/>
    <p:sldLayoutId id="2147483696" r:id="rId8"/>
    <p:sldLayoutId id="2147483697" r:id="rId9"/>
    <p:sldLayoutId id="2147483698" r:id="rId10"/>
    <p:sldLayoutId id="2147483701" r:id="rId11"/>
    <p:sldLayoutId id="2147483703" r:id="rId12"/>
    <p:sldLayoutId id="2147483704" r:id="rId13"/>
    <p:sldLayoutId id="2147483705" r:id="rId14"/>
    <p:sldLayoutId id="2147483706" r:id="rId1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19">
          <p15:clr>
            <a:srgbClr val="5ACBF0"/>
          </p15:clr>
        </p15:guide>
        <p15:guide id="2">
          <p15:clr>
            <a:srgbClr val="5ACBF0"/>
          </p15:clr>
        </p15:guide>
        <p15:guide id="3" orient="horz" pos="4406">
          <p15:clr>
            <a:srgbClr val="5ACBF0"/>
          </p15:clr>
        </p15:guide>
        <p15:guide id="4" orient="horz" pos="4104">
          <p15:clr>
            <a:srgbClr val="C35EA4"/>
          </p15:clr>
        </p15:guide>
        <p15:guide id="5" pos="269">
          <p15:clr>
            <a:srgbClr val="F26B43"/>
          </p15:clr>
        </p15:guide>
        <p15:guide id="6" orient="horz" pos="1065">
          <p15:clr>
            <a:srgbClr val="F26B43"/>
          </p15:clr>
        </p15:guide>
        <p15:guide id="7" orient="horz" pos="593">
          <p15:clr>
            <a:srgbClr val="F26B43"/>
          </p15:clr>
        </p15:guide>
        <p15:guide id="8" orient="horz" pos="1344">
          <p15:clr>
            <a:srgbClr val="F26B43"/>
          </p15:clr>
        </p15:guide>
        <p15:guide id="9" orient="horz" pos="90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\\sbgfile\TLC\TLC%20Manual.docx" TargetMode="External"/><Relationship Id="rId2" Type="http://schemas.openxmlformats.org/officeDocument/2006/relationships/hyperlink" Target="http://tlc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tlcsupp" TargetMode="External"/><Relationship Id="rId5" Type="http://schemas.openxmlformats.org/officeDocument/2006/relationships/hyperlink" Target="https://microsoft.sharepoint.com/teams/machine-learning/SitePages/TLC%20Workshop.aspx" TargetMode="External"/><Relationship Id="rId4" Type="http://schemas.openxmlformats.org/officeDocument/2006/relationships/hyperlink" Target="file:///\\sbgfile\TLC\TNL%20User%20Manual.docx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yml.blob.core.windows.net/partnerbootcamp/Adult%20Census%20Income%20Binary%20Classification%20dataset.csv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archive.ics.uci.edu/ml/machine-learning-databases/adult/adult.names" TargetMode="External"/><Relationship Id="rId4" Type="http://schemas.openxmlformats.org/officeDocument/2006/relationships/hyperlink" Target="http://archive.ics.uci.edu/ml/datasets/Census+Inco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9240" y="1217194"/>
            <a:ext cx="11276128" cy="5072511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 smtClean="0">
                <a:solidFill>
                  <a:schemeClr val="tx1"/>
                </a:solidFill>
              </a:rPr>
              <a:t>Welcome!</a:t>
            </a:r>
          </a:p>
          <a:p>
            <a:endParaRPr lang="en-US" sz="4800" dirty="0">
              <a:solidFill>
                <a:schemeClr val="tx1"/>
              </a:solidFill>
            </a:endParaRPr>
          </a:p>
          <a:p>
            <a:endParaRPr lang="en-US" sz="4800" dirty="0">
              <a:solidFill>
                <a:schemeClr val="tx1"/>
              </a:solidFill>
            </a:endParaRPr>
          </a:p>
          <a:p>
            <a:endParaRPr lang="en-US" sz="480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13" y="1725569"/>
            <a:ext cx="1293759" cy="2689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78918" y="3532807"/>
            <a:ext cx="8583727" cy="1226761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R="0" indent="0" defTabSz="914367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72691" marR="0" indent="-236546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353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784338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353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08435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32531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r>
              <a:rPr lang="en-US" dirty="0" smtClean="0"/>
              <a:t>Vinod Anantharaman</a:t>
            </a:r>
          </a:p>
          <a:p>
            <a:r>
              <a:rPr lang="en-US" dirty="0" smtClean="0"/>
              <a:t>Director of Strategy &amp; Biz Mgmt., IMML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907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86" y="281844"/>
            <a:ext cx="8363938" cy="561069"/>
          </a:xfrm>
        </p:spPr>
        <p:txBody>
          <a:bodyPr/>
          <a:lstStyle/>
          <a:p>
            <a:r>
              <a:rPr lang="en-US" sz="4800" dirty="0" smtClean="0"/>
              <a:t>TLC GUI - Experiment Design</a:t>
            </a:r>
            <a:endParaRPr lang="en-US" sz="4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83" y="994722"/>
            <a:ext cx="8947449" cy="5651738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 bwMode="auto">
          <a:xfrm>
            <a:off x="1913436" y="3558150"/>
            <a:ext cx="2066538" cy="1380426"/>
          </a:xfrm>
          <a:prstGeom prst="wedgeRectCallout">
            <a:avLst>
              <a:gd name="adj1" fmla="val -13791"/>
              <a:gd name="adj2" fmla="val -80910"/>
            </a:avLst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34299" bIns="6859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85757" fontAlgn="base">
              <a:spcBef>
                <a:spcPct val="0"/>
              </a:spcBef>
              <a:spcAft>
                <a:spcPct val="0"/>
              </a:spcAft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Task and Mode Selection</a:t>
            </a:r>
          </a:p>
          <a:p>
            <a:pPr defTabSz="685757" fontAlgn="base">
              <a:spcBef>
                <a:spcPct val="0"/>
              </a:spcBef>
              <a:spcAft>
                <a:spcPct val="0"/>
              </a:spcAft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Input Datasets Definition</a:t>
            </a:r>
          </a:p>
          <a:p>
            <a:pPr defTabSz="685757" fontAlgn="base">
              <a:spcBef>
                <a:spcPct val="0"/>
              </a:spcBef>
              <a:spcAft>
                <a:spcPct val="0"/>
              </a:spcAft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Output Options</a:t>
            </a:r>
          </a:p>
          <a:p>
            <a:pPr defTabSz="685757" fontAlgn="base">
              <a:spcBef>
                <a:spcPct val="0"/>
              </a:spcBef>
              <a:spcAft>
                <a:spcPct val="0"/>
              </a:spcAft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Run Environment Options</a:t>
            </a:r>
          </a:p>
          <a:p>
            <a:pPr algn="ctr" defTabSz="685757" fontAlgn="base">
              <a:spcBef>
                <a:spcPct val="0"/>
              </a:spcBef>
              <a:spcAft>
                <a:spcPct val="0"/>
              </a:spcAft>
            </a:pPr>
            <a:endParaRPr lang="en-US" sz="1350" spc="-38" dirty="0" err="1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866955" y="3558151"/>
            <a:ext cx="2066538" cy="1380426"/>
          </a:xfrm>
          <a:prstGeom prst="wedgeRectCallout">
            <a:avLst>
              <a:gd name="adj1" fmla="val -13791"/>
              <a:gd name="adj2" fmla="val -80910"/>
            </a:avLst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34299" bIns="6859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85757" fontAlgn="base">
              <a:spcBef>
                <a:spcPct val="0"/>
              </a:spcBef>
              <a:spcAft>
                <a:spcPct val="0"/>
              </a:spcAft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Learner(s) Selection</a:t>
            </a:r>
          </a:p>
          <a:p>
            <a:pPr marL="214370" indent="-214370" defTabSz="68575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Choose one or more learners to run for the same task/mode/data defined in left pane</a:t>
            </a:r>
          </a:p>
          <a:p>
            <a:pPr algn="ctr" defTabSz="685757" fontAlgn="base">
              <a:spcBef>
                <a:spcPct val="0"/>
              </a:spcBef>
              <a:spcAft>
                <a:spcPct val="0"/>
              </a:spcAft>
            </a:pPr>
            <a:endParaRPr lang="en-US" sz="1350" spc="-38" dirty="0" err="1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7820474" y="3558152"/>
            <a:ext cx="2066538" cy="1380426"/>
          </a:xfrm>
          <a:prstGeom prst="wedgeRectCallout">
            <a:avLst>
              <a:gd name="adj1" fmla="val -13791"/>
              <a:gd name="adj2" fmla="val -80910"/>
            </a:avLst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34299" bIns="6859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85757" fontAlgn="base">
              <a:spcBef>
                <a:spcPct val="0"/>
              </a:spcBef>
              <a:spcAft>
                <a:spcPct val="0"/>
              </a:spcAft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Learner Parameter Settings</a:t>
            </a:r>
          </a:p>
          <a:p>
            <a:pPr marL="214370" indent="-214370" defTabSz="68575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Define parameters or use defaults</a:t>
            </a:r>
          </a:p>
          <a:p>
            <a:pPr marL="214370" indent="-214370" defTabSz="68575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Parameter sweeps: Suggested parameters, Random or Grid sweeps</a:t>
            </a:r>
          </a:p>
        </p:txBody>
      </p:sp>
    </p:spTree>
    <p:extLst>
      <p:ext uri="{BB962C8B-B14F-4D97-AF65-F5344CB8AC3E}">
        <p14:creationId xmlns:p14="http://schemas.microsoft.com/office/powerpoint/2010/main" val="6645627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55" y="1343486"/>
            <a:ext cx="9746515" cy="5098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785" y="431025"/>
            <a:ext cx="8363938" cy="561069"/>
          </a:xfrm>
        </p:spPr>
        <p:txBody>
          <a:bodyPr/>
          <a:lstStyle/>
          <a:p>
            <a:r>
              <a:rPr lang="en-US" sz="4800" dirty="0" smtClean="0"/>
              <a:t>TLC GUI:   Console Output</a:t>
            </a:r>
            <a:endParaRPr lang="en-US" sz="4800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6960885" y="3344316"/>
            <a:ext cx="2218977" cy="1204694"/>
          </a:xfrm>
          <a:prstGeom prst="wedgeRectCallout">
            <a:avLst>
              <a:gd name="adj1" fmla="val -119166"/>
              <a:gd name="adj2" fmla="val -51242"/>
            </a:avLst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34299" bIns="6859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214370" indent="-214370" defTabSz="68575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Detailed standard output and error for each learner in the experiment</a:t>
            </a:r>
          </a:p>
          <a:p>
            <a:pPr marL="214370" indent="-214370" defTabSz="68575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Report of performance metrics</a:t>
            </a:r>
          </a:p>
        </p:txBody>
      </p:sp>
      <p:sp>
        <p:nvSpPr>
          <p:cNvPr id="7" name="Rectangular Callout 6"/>
          <p:cNvSpPr/>
          <p:nvPr/>
        </p:nvSpPr>
        <p:spPr bwMode="auto">
          <a:xfrm>
            <a:off x="2574471" y="4226135"/>
            <a:ext cx="1473254" cy="861705"/>
          </a:xfrm>
          <a:prstGeom prst="wedgeRectCallout">
            <a:avLst>
              <a:gd name="adj1" fmla="val -76010"/>
              <a:gd name="adj2" fmla="val -155713"/>
            </a:avLst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34299" bIns="6859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214370" indent="-214370" defTabSz="68575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View status of each learner</a:t>
            </a:r>
          </a:p>
          <a:p>
            <a:pPr algn="ctr" defTabSz="685757" fontAlgn="base">
              <a:spcBef>
                <a:spcPct val="0"/>
              </a:spcBef>
              <a:spcAft>
                <a:spcPct val="0"/>
              </a:spcAft>
            </a:pPr>
            <a:endParaRPr lang="en-US" sz="1350" spc="-38" dirty="0" err="1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303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16" y="441347"/>
            <a:ext cx="8363938" cy="561069"/>
          </a:xfrm>
        </p:spPr>
        <p:txBody>
          <a:bodyPr/>
          <a:lstStyle/>
          <a:p>
            <a:r>
              <a:rPr lang="en-US" sz="4800" dirty="0" smtClean="0"/>
              <a:t>TLC GUI: Numerical Results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04" y="1343485"/>
            <a:ext cx="9762696" cy="5016372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6317251" y="4233548"/>
            <a:ext cx="2701703" cy="1340196"/>
          </a:xfrm>
          <a:prstGeom prst="wedgeRectCallout">
            <a:avLst>
              <a:gd name="adj1" fmla="val -104281"/>
              <a:gd name="adj2" fmla="val -60381"/>
            </a:avLst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34299" bIns="6859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214370" indent="-214370" defTabSz="68575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Tabular view of performance metrics, grouped by learner type</a:t>
            </a:r>
          </a:p>
          <a:p>
            <a:pPr marL="214370" indent="-214370" defTabSz="68575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Accuracy, Positive Precision/Recall, Negative Precision/Recall, Log-Loss, AUC for classification tasks</a:t>
            </a:r>
          </a:p>
        </p:txBody>
      </p:sp>
    </p:spTree>
    <p:extLst>
      <p:ext uri="{BB962C8B-B14F-4D97-AF65-F5344CB8AC3E}">
        <p14:creationId xmlns:p14="http://schemas.microsoft.com/office/powerpoint/2010/main" val="1289857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TLC in </a:t>
            </a:r>
            <a:r>
              <a:rPr lang="en-US" dirty="0" err="1" smtClean="0"/>
              <a:t>CloudML</a:t>
            </a:r>
            <a:r>
              <a:rPr lang="en-US" dirty="0" smtClean="0"/>
              <a:t>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45" y="1260473"/>
            <a:ext cx="11038819" cy="1143000"/>
          </a:xfrm>
        </p:spPr>
        <p:txBody>
          <a:bodyPr/>
          <a:lstStyle/>
          <a:p>
            <a:r>
              <a:rPr lang="en-US" sz="2800" dirty="0" err="1" smtClean="0">
                <a:latin typeface="+mn-lt"/>
              </a:rPr>
              <a:t>CloudML</a:t>
            </a:r>
            <a:r>
              <a:rPr lang="en-US" sz="2800" dirty="0" smtClean="0">
                <a:latin typeface="+mn-lt"/>
              </a:rPr>
              <a:t> Studio uses TLC for most of its classification and regression algorithms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9" y="2171462"/>
            <a:ext cx="6946916" cy="42808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8550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478" y="267212"/>
            <a:ext cx="8363938" cy="561069"/>
          </a:xfrm>
        </p:spPr>
        <p:txBody>
          <a:bodyPr/>
          <a:lstStyle/>
          <a:p>
            <a:r>
              <a:rPr lang="en-US" dirty="0" smtClean="0"/>
              <a:t>Inspecting ML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5012" y="1386564"/>
            <a:ext cx="8363938" cy="3671518"/>
          </a:xfrm>
        </p:spPr>
        <p:txBody>
          <a:bodyPr/>
          <a:lstStyle/>
          <a:p>
            <a:r>
              <a:rPr lang="en-US" sz="3600" dirty="0" smtClean="0">
                <a:latin typeface="+mn-lt"/>
              </a:rPr>
              <a:t>Per-instance output/probability</a:t>
            </a:r>
          </a:p>
          <a:p>
            <a:r>
              <a:rPr lang="en-US" sz="3600" dirty="0" smtClean="0">
                <a:latin typeface="+mn-lt"/>
              </a:rPr>
              <a:t>Save PR and ROC curves</a:t>
            </a:r>
          </a:p>
          <a:p>
            <a:r>
              <a:rPr lang="en-US" sz="3600" dirty="0" smtClean="0">
                <a:latin typeface="+mn-lt"/>
              </a:rPr>
              <a:t>Error Explorer</a:t>
            </a:r>
          </a:p>
          <a:p>
            <a:pPr lvl="1"/>
            <a:r>
              <a:rPr lang="en-US" sz="2400" dirty="0" smtClean="0"/>
              <a:t>Slice and dice the confusion matrix, examine different thresholds, 2D and 3D debugging figures, and more</a:t>
            </a:r>
          </a:p>
          <a:p>
            <a:r>
              <a:rPr lang="en-US" sz="3600" dirty="0" smtClean="0">
                <a:latin typeface="+mn-lt"/>
              </a:rPr>
              <a:t>Tree Visualizer</a:t>
            </a:r>
          </a:p>
          <a:p>
            <a:pPr lvl="1"/>
            <a:r>
              <a:rPr lang="en-US" sz="2400" dirty="0" smtClean="0"/>
              <a:t>Visual navigation of boosted trees</a:t>
            </a:r>
          </a:p>
          <a:p>
            <a:pPr lvl="1"/>
            <a:r>
              <a:rPr lang="en-US" sz="2400" dirty="0" smtClean="0"/>
              <a:t>Explore features, instances, and more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46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364" y="378876"/>
            <a:ext cx="8363938" cy="561069"/>
          </a:xfrm>
        </p:spPr>
        <p:txBody>
          <a:bodyPr/>
          <a:lstStyle/>
          <a:p>
            <a:r>
              <a:rPr lang="en-US" dirty="0" smtClean="0"/>
              <a:t>Resources and Contacts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0546" y="1334457"/>
            <a:ext cx="8363938" cy="3583673"/>
          </a:xfrm>
        </p:spPr>
        <p:txBody>
          <a:bodyPr/>
          <a:lstStyle/>
          <a:p>
            <a:r>
              <a:rPr lang="en-US" sz="2800" dirty="0" smtClean="0">
                <a:latin typeface="+mn-lt"/>
              </a:rPr>
              <a:t>Downloads and help:   </a:t>
            </a:r>
            <a:r>
              <a:rPr lang="en-US" sz="2800" dirty="0">
                <a:latin typeface="+mn-lt"/>
                <a:hlinkClick r:id="rId2"/>
              </a:rPr>
              <a:t>http://</a:t>
            </a:r>
            <a:r>
              <a:rPr lang="en-US" sz="2800" dirty="0" smtClean="0">
                <a:latin typeface="+mn-lt"/>
                <a:hlinkClick r:id="rId2"/>
              </a:rPr>
              <a:t>tlc</a:t>
            </a:r>
            <a:endParaRPr lang="en-US" sz="2800" i="1" dirty="0" smtClean="0">
              <a:latin typeface="+mn-lt"/>
            </a:endParaRPr>
          </a:p>
          <a:p>
            <a:r>
              <a:rPr lang="en-US" sz="2800" dirty="0">
                <a:latin typeface="+mn-lt"/>
              </a:rPr>
              <a:t>Source </a:t>
            </a:r>
            <a:r>
              <a:rPr lang="en-US" sz="2800" dirty="0" smtClean="0">
                <a:latin typeface="+mn-lt"/>
              </a:rPr>
              <a:t>available for download</a:t>
            </a:r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  <a:hlinkClick r:id="rId3" action="ppaction://hlinkfile"/>
              </a:rPr>
              <a:t>TLC User’s Manual</a:t>
            </a:r>
            <a:endParaRPr lang="en-US" sz="2800" dirty="0" smtClean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NN Definition Language Manual: </a:t>
            </a:r>
            <a:r>
              <a:rPr lang="en-US" sz="2800" dirty="0" smtClean="0">
                <a:latin typeface="+mn-lt"/>
                <a:hlinkClick r:id="rId4" action="ppaction://hlinkfile"/>
              </a:rPr>
              <a:t>TNL</a:t>
            </a:r>
            <a:endParaRPr lang="en-US" sz="2800" dirty="0" smtClean="0">
              <a:latin typeface="+mn-lt"/>
            </a:endParaRPr>
          </a:p>
          <a:p>
            <a:r>
              <a:rPr lang="en-US" sz="2800" dirty="0" smtClean="0">
                <a:latin typeface="+mn-lt"/>
                <a:hlinkClick r:id="rId5"/>
              </a:rPr>
              <a:t>TLC Workshop</a:t>
            </a:r>
            <a:endParaRPr lang="en-US" sz="2800" dirty="0" smtClean="0">
              <a:latin typeface="+mn-lt"/>
            </a:endParaRPr>
          </a:p>
          <a:p>
            <a:pPr marL="0" indent="0">
              <a:buNone/>
            </a:pPr>
            <a:endParaRPr lang="en-US" sz="2800" dirty="0" smtClean="0">
              <a:latin typeface="+mn-lt"/>
            </a:endParaRPr>
          </a:p>
          <a:p>
            <a:pPr marL="0" indent="0">
              <a:buNone/>
            </a:pPr>
            <a:r>
              <a:rPr lang="en-US" sz="2800" dirty="0" smtClean="0">
                <a:latin typeface="+mn-lt"/>
              </a:rPr>
              <a:t>DLs: </a:t>
            </a:r>
          </a:p>
          <a:p>
            <a:r>
              <a:rPr lang="en-US" sz="2800" dirty="0" smtClean="0">
                <a:latin typeface="+mn-lt"/>
              </a:rPr>
              <a:t>Release news:  		</a:t>
            </a:r>
            <a:r>
              <a:rPr lang="en-US" sz="2800" u="sng" dirty="0" err="1" smtClean="0">
                <a:solidFill>
                  <a:srgbClr val="0070C0"/>
                </a:solidFill>
                <a:latin typeface="+mn-lt"/>
              </a:rPr>
              <a:t>tlcnews</a:t>
            </a:r>
            <a:endParaRPr lang="en-US" sz="2800" u="sng" dirty="0" smtClean="0">
              <a:solidFill>
                <a:srgbClr val="0070C0"/>
              </a:solidFill>
              <a:latin typeface="+mn-lt"/>
            </a:endParaRPr>
          </a:p>
          <a:p>
            <a:r>
              <a:rPr lang="en-US" sz="2800" dirty="0" smtClean="0">
                <a:latin typeface="+mn-lt"/>
              </a:rPr>
              <a:t>User discussion:  	</a:t>
            </a:r>
            <a:r>
              <a:rPr lang="en-US" sz="2800" u="sng" dirty="0" err="1" smtClean="0">
                <a:solidFill>
                  <a:srgbClr val="0070C0"/>
                </a:solidFill>
                <a:latin typeface="+mn-lt"/>
              </a:rPr>
              <a:t>tlcdisc</a:t>
            </a:r>
            <a:endParaRPr lang="en-US" sz="2800" u="sng" dirty="0">
              <a:solidFill>
                <a:srgbClr val="0070C0"/>
              </a:solidFill>
              <a:latin typeface="+mn-lt"/>
            </a:endParaRPr>
          </a:p>
          <a:p>
            <a:r>
              <a:rPr lang="en-US" sz="2800" dirty="0" smtClean="0">
                <a:latin typeface="+mn-lt"/>
              </a:rPr>
              <a:t>Team support:   	</a:t>
            </a:r>
            <a:r>
              <a:rPr lang="en-US" sz="2800" dirty="0" err="1" smtClean="0">
                <a:latin typeface="+mn-lt"/>
                <a:hlinkClick r:id="rId6"/>
              </a:rPr>
              <a:t>tlcsupp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8068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TLC 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Mona Habib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1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Application – Predicting Income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7350" y="867508"/>
            <a:ext cx="10761296" cy="43729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Goal</a:t>
            </a:r>
          </a:p>
          <a:p>
            <a:pPr marL="915518" lvl="1" indent="-342900"/>
            <a:r>
              <a:rPr lang="en-US" sz="2200" dirty="0" smtClean="0"/>
              <a:t>Predict whether an adult’s income is &gt;50K or &lt;=50K using census income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Data sources</a:t>
            </a:r>
          </a:p>
          <a:p>
            <a:pPr marL="1029818" lvl="1" indent="-457200">
              <a:buFont typeface="+mj-lt"/>
              <a:buAutoNum type="arabicPeriod"/>
            </a:pPr>
            <a:r>
              <a:rPr lang="en-US" sz="2200" dirty="0" smtClean="0">
                <a:hlinkClick r:id="rId3"/>
              </a:rPr>
              <a:t>Census </a:t>
            </a:r>
            <a:r>
              <a:rPr lang="en-US" sz="2200" dirty="0">
                <a:hlinkClick r:id="rId3"/>
              </a:rPr>
              <a:t>Income </a:t>
            </a:r>
            <a:r>
              <a:rPr lang="en-US" sz="2200" dirty="0" smtClean="0">
                <a:hlinkClick r:id="rId3"/>
              </a:rPr>
              <a:t>Dataset</a:t>
            </a:r>
            <a:endParaRPr lang="en-US" sz="2200" dirty="0" smtClean="0"/>
          </a:p>
          <a:p>
            <a:pPr marL="1127138" lvl="2" indent="-342900"/>
            <a:r>
              <a:rPr lang="en-US" sz="1800" dirty="0" smtClean="0"/>
              <a:t>Source: </a:t>
            </a:r>
            <a:r>
              <a:rPr lang="en-US" sz="1800" dirty="0">
                <a:hlinkClick r:id="rId4"/>
              </a:rPr>
              <a:t>UCI Machine Learning </a:t>
            </a:r>
            <a:r>
              <a:rPr lang="en-US" sz="1800" dirty="0" smtClean="0">
                <a:hlinkClick r:id="rId4"/>
              </a:rPr>
              <a:t>Repository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C000"/>
                </a:solidFill>
              </a:rPr>
              <a:t>Dataset Description</a:t>
            </a:r>
          </a:p>
          <a:p>
            <a:pPr marL="915518" lvl="1" indent="-342900"/>
            <a:r>
              <a:rPr lang="en-US" sz="2200" dirty="0">
                <a:hlinkClick r:id="rId5"/>
              </a:rPr>
              <a:t>http://</a:t>
            </a:r>
            <a:r>
              <a:rPr lang="en-US" sz="2200" dirty="0" smtClean="0">
                <a:hlinkClick r:id="rId5"/>
              </a:rPr>
              <a:t>archive.ics.uci.edu/ml/machine-learning-databases/adult/adult.names</a:t>
            </a:r>
            <a:endParaRPr lang="en-US" sz="2200" dirty="0" smtClean="0"/>
          </a:p>
          <a:p>
            <a:pPr marL="915518" lvl="1" indent="-342900"/>
            <a:r>
              <a:rPr lang="en-US" sz="2200" dirty="0" smtClean="0"/>
              <a:t>Numeric fields: age, </a:t>
            </a:r>
            <a:r>
              <a:rPr lang="en-US" sz="2200" dirty="0" err="1" smtClean="0"/>
              <a:t>fnlwgt</a:t>
            </a:r>
            <a:r>
              <a:rPr lang="en-US" sz="2200" dirty="0" smtClean="0"/>
              <a:t>, education-</a:t>
            </a:r>
            <a:r>
              <a:rPr lang="en-US" sz="2200" dirty="0" err="1" smtClean="0"/>
              <a:t>num</a:t>
            </a:r>
            <a:r>
              <a:rPr lang="en-US" sz="2200" dirty="0" smtClean="0"/>
              <a:t>, capital-gain, capital-loss, hours-per-week.</a:t>
            </a:r>
          </a:p>
          <a:p>
            <a:pPr marL="915518" lvl="1" indent="-342900"/>
            <a:r>
              <a:rPr lang="en-US" sz="2200" dirty="0" smtClean="0"/>
              <a:t>Categorical fields</a:t>
            </a:r>
            <a:r>
              <a:rPr lang="en-US" sz="2200" dirty="0"/>
              <a:t>: </a:t>
            </a:r>
            <a:r>
              <a:rPr lang="en-US" sz="2200" dirty="0" err="1"/>
              <a:t>workclass</a:t>
            </a:r>
            <a:r>
              <a:rPr lang="en-US" sz="2200" dirty="0"/>
              <a:t>, education, marital-status, occupation, relationship, race, sex, </a:t>
            </a:r>
            <a:r>
              <a:rPr lang="en-US" sz="2200" dirty="0" smtClean="0"/>
              <a:t>native-country.</a:t>
            </a:r>
          </a:p>
        </p:txBody>
      </p:sp>
    </p:spTree>
    <p:extLst>
      <p:ext uri="{BB962C8B-B14F-4D97-AF65-F5344CB8AC3E}">
        <p14:creationId xmlns:p14="http://schemas.microsoft.com/office/powerpoint/2010/main" val="4263203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22347" y="761267"/>
          <a:ext cx="11603468" cy="553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5" imgW="12934765" imgH="5724361" progId="Excel.Sheet.12">
                  <p:embed/>
                </p:oleObj>
              </mc:Choice>
              <mc:Fallback>
                <p:oleObj name="Worksheet" r:id="rId5" imgW="12934765" imgH="572436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347" y="761267"/>
                        <a:ext cx="11603468" cy="55340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Census Income Dataset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 bwMode="auto">
          <a:xfrm>
            <a:off x="2079778" y="3218343"/>
            <a:ext cx="2281207" cy="908179"/>
          </a:xfrm>
          <a:prstGeom prst="wedgeRectCallout">
            <a:avLst>
              <a:gd name="adj1" fmla="val -88865"/>
              <a:gd name="adj2" fmla="val -305965"/>
            </a:avLst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Potential target leaks: </a:t>
            </a:r>
            <a:r>
              <a:rPr lang="en-U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workclass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en-U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fnlwgt</a:t>
            </a: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occupation</a:t>
            </a:r>
          </a:p>
        </p:txBody>
      </p:sp>
      <p:sp>
        <p:nvSpPr>
          <p:cNvPr id="9" name="Rectangular Callout 8"/>
          <p:cNvSpPr/>
          <p:nvPr/>
        </p:nvSpPr>
        <p:spPr bwMode="auto">
          <a:xfrm>
            <a:off x="6194969" y="1811575"/>
            <a:ext cx="2281207" cy="685440"/>
          </a:xfrm>
          <a:prstGeom prst="wedgeRectCallout">
            <a:avLst>
              <a:gd name="adj1" fmla="val -97087"/>
              <a:gd name="adj2" fmla="val -156228"/>
            </a:avLst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String fields are categorical</a:t>
            </a:r>
          </a:p>
        </p:txBody>
      </p:sp>
      <p:sp>
        <p:nvSpPr>
          <p:cNvPr id="10" name="Rectangular Callout 9"/>
          <p:cNvSpPr/>
          <p:nvPr/>
        </p:nvSpPr>
        <p:spPr bwMode="auto">
          <a:xfrm>
            <a:off x="7753747" y="3040113"/>
            <a:ext cx="2550838" cy="685440"/>
          </a:xfrm>
          <a:prstGeom prst="wedgeRectCallout">
            <a:avLst>
              <a:gd name="adj1" fmla="val 77638"/>
              <a:gd name="adj2" fmla="val -349492"/>
            </a:avLst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Wonder if it’d impact the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403886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13" y="1725569"/>
            <a:ext cx="1293759" cy="2689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69240" y="1217194"/>
            <a:ext cx="11276128" cy="5072511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 smtClean="0">
                <a:solidFill>
                  <a:schemeClr val="tx1"/>
                </a:solidFill>
              </a:rPr>
              <a:t>Thanks!</a:t>
            </a:r>
          </a:p>
          <a:p>
            <a:endParaRPr lang="en-US" sz="4800" dirty="0">
              <a:solidFill>
                <a:schemeClr val="tx1"/>
              </a:solidFill>
            </a:endParaRPr>
          </a:p>
          <a:p>
            <a:endParaRPr lang="en-US" sz="4800" dirty="0">
              <a:solidFill>
                <a:schemeClr val="tx1"/>
              </a:solidFill>
            </a:endParaRPr>
          </a:p>
          <a:p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81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4" t="2568" r="1247" b="1682"/>
          <a:stretch/>
        </p:blipFill>
        <p:spPr>
          <a:xfrm>
            <a:off x="211667" y="254001"/>
            <a:ext cx="8026400" cy="6376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036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9240" y="1217194"/>
            <a:ext cx="11276128" cy="1167083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 smtClean="0">
                <a:solidFill>
                  <a:schemeClr val="tx1"/>
                </a:solidFill>
              </a:rPr>
              <a:t>Mini-Tutorials – TLC </a:t>
            </a:r>
          </a:p>
          <a:p>
            <a:endParaRPr lang="en-US" sz="4800" dirty="0">
              <a:solidFill>
                <a:schemeClr val="tx1"/>
              </a:solidFill>
            </a:endParaRPr>
          </a:p>
          <a:p>
            <a:endParaRPr lang="en-US" sz="4800" dirty="0">
              <a:solidFill>
                <a:schemeClr val="tx1"/>
              </a:solidFill>
            </a:endParaRPr>
          </a:p>
          <a:p>
            <a:endParaRPr lang="en-US" sz="480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13" y="1725569"/>
            <a:ext cx="1293759" cy="2689656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78918" y="3532807"/>
            <a:ext cx="8583727" cy="1226761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R="0" indent="0" defTabSz="914367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72691" marR="0" indent="-236546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353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784338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353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08435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32531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r>
              <a:rPr lang="en-US" dirty="0" smtClean="0"/>
              <a:t>Mona Habib, Research PM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33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TLC – </a:t>
            </a:r>
            <a:r>
              <a:rPr lang="en-US" dirty="0"/>
              <a:t>A Machine Learning Toolkit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 smtClean="0"/>
              <a:t>What is TLC?</a:t>
            </a:r>
            <a:endParaRPr lang="en-US" sz="2400" dirty="0" smtClean="0"/>
          </a:p>
          <a:p>
            <a:pPr marL="336145" lvl="0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ML experimentation platform</a:t>
            </a:r>
          </a:p>
          <a:p>
            <a:pPr marL="336145" lvl="0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Diverse: 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 many tasks, learners</a:t>
            </a: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, easy to plug 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in</a:t>
            </a:r>
            <a:endParaRPr lang="en-US" sz="22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</a:endParaRPr>
          </a:p>
          <a:p>
            <a:pPr marL="336145" lvl="0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Efficient/scalable:  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multi-core</a:t>
            </a: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, GPUs, Scope</a:t>
            </a:r>
          </a:p>
          <a:p>
            <a:pPr marL="336145" lvl="0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Multi-environment: 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local, </a:t>
            </a: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HPC, Aether, Cosmos, </a:t>
            </a:r>
            <a:r>
              <a:rPr lang="en-US" sz="22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CloudML</a:t>
            </a: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 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Studio</a:t>
            </a:r>
          </a:p>
          <a:p>
            <a:pPr marL="336145" lvl="0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Use in command line, GUI, </a:t>
            </a:r>
            <a:r>
              <a:rPr lang="en-US" sz="2200" dirty="0" err="1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.Net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 API</a:t>
            </a:r>
            <a:endParaRPr lang="en-US" sz="22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</a:endParaRPr>
          </a:p>
          <a:p>
            <a:pPr marL="336145" lvl="0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Practical:  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parameter </a:t>
            </a: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sweeps, data parsing options</a:t>
            </a:r>
          </a:p>
          <a:p>
            <a:pPr marL="336145" lvl="0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Experiment management and result analysis</a:t>
            </a:r>
          </a:p>
          <a:p>
            <a:pPr marL="336145" lvl="0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Unified </a:t>
            </a: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d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ata </a:t>
            </a: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r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epresentation </a:t>
            </a: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&amp; 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normalization</a:t>
            </a:r>
            <a:endParaRPr lang="en-US" sz="22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</a:endParaRPr>
          </a:p>
          <a:p>
            <a:pPr marL="336145" lvl="0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Unified e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valuation</a:t>
            </a:r>
          </a:p>
          <a:p>
            <a:pPr marL="336145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Extensible via </a:t>
            </a:r>
            <a:r>
              <a:rPr lang="en-US" sz="220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API</a:t>
            </a:r>
            <a:endParaRPr lang="en-US" sz="22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</a:endParaRP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467255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ML where you need it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30191" y="3542661"/>
            <a:ext cx="2166360" cy="2827240"/>
            <a:chOff x="76200" y="2754868"/>
            <a:chExt cx="2209800" cy="288393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823688"/>
              <a:ext cx="1828800" cy="1315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137888"/>
              <a:ext cx="1828800" cy="1538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128488"/>
              <a:ext cx="1828800" cy="1510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04800" y="2754868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latin typeface="Segoe UI Light"/>
                </a:rPr>
                <a:t>GUI (local/HPC)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793906" y="1247501"/>
            <a:ext cx="2330705" cy="2010623"/>
            <a:chOff x="3276600" y="3364465"/>
            <a:chExt cx="2377440" cy="205094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3733797"/>
              <a:ext cx="2377440" cy="1681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627120" y="3364465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65" dirty="0" err="1">
                  <a:latin typeface="Segoe UI Light"/>
                </a:rPr>
                <a:t>AEther</a:t>
              </a:r>
              <a:endParaRPr lang="en-US" sz="1765" dirty="0">
                <a:latin typeface="Segoe UI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7250" y="1263100"/>
            <a:ext cx="2551076" cy="1961829"/>
            <a:chOff x="5897880" y="3838387"/>
            <a:chExt cx="3337560" cy="2714813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880" y="4343400"/>
              <a:ext cx="3017520" cy="1421181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5176240"/>
              <a:ext cx="1920240" cy="137696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598920" y="3838387"/>
              <a:ext cx="1676400" cy="542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961" kern="0" dirty="0">
                  <a:latin typeface="Segoe UI Light"/>
                </a:rPr>
                <a:t>Cosmos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737443" y="3835567"/>
            <a:ext cx="2552139" cy="2349236"/>
            <a:chOff x="5791200" y="1057541"/>
            <a:chExt cx="2603315" cy="2396343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1447800"/>
              <a:ext cx="2603315" cy="2006084"/>
            </a:xfrm>
            <a:prstGeom prst="rect">
              <a:avLst/>
            </a:prstGeom>
            <a:noFill/>
            <a:ln w="317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198972" y="1057541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765" kern="0" dirty="0">
                  <a:latin typeface="Segoe UI Light"/>
                </a:rPr>
                <a:t>.NET API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098972" y="3835566"/>
            <a:ext cx="2151420" cy="2355323"/>
            <a:chOff x="2148840" y="4233057"/>
            <a:chExt cx="2194560" cy="2402552"/>
          </a:xfrm>
        </p:grpSpPr>
        <p:sp>
          <p:nvSpPr>
            <p:cNvPr id="21" name="TextBox 20"/>
            <p:cNvSpPr txBox="1"/>
            <p:nvPr/>
          </p:nvSpPr>
          <p:spPr>
            <a:xfrm>
              <a:off x="2407920" y="4233057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65" dirty="0">
                  <a:latin typeface="Segoe UI Light"/>
                </a:rPr>
                <a:t>Command-line</a:t>
              </a:r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840" y="4602389"/>
              <a:ext cx="2194560" cy="203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1770" y="1541942"/>
            <a:ext cx="4416032" cy="1911651"/>
          </a:xfrm>
          <a:prstGeom prst="rect">
            <a:avLst/>
          </a:prstGeom>
          <a:ln>
            <a:solidFill>
              <a:srgbClr val="9BBB59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085975" y="1171741"/>
            <a:ext cx="2269087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1" dirty="0" err="1">
                <a:latin typeface="Segoe UI Light"/>
              </a:rPr>
              <a:t>CloudML</a:t>
            </a:r>
            <a:r>
              <a:rPr lang="en-US" sz="1961" dirty="0">
                <a:latin typeface="Segoe UI Light"/>
              </a:rPr>
              <a:t> Studio</a:t>
            </a:r>
          </a:p>
        </p:txBody>
      </p:sp>
    </p:spTree>
    <p:extLst>
      <p:ext uri="{BB962C8B-B14F-4D97-AF65-F5344CB8AC3E}">
        <p14:creationId xmlns:p14="http://schemas.microsoft.com/office/powerpoint/2010/main" val="1348135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Tasks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 smtClean="0"/>
              <a:t>Learning in TLC</a:t>
            </a:r>
          </a:p>
          <a:p>
            <a:pPr marL="370912" lvl="1" indent="-342900">
              <a:buFont typeface="Wingdings" panose="05000000000000000000" pitchFamily="2" charset="2"/>
              <a:buChar char="§"/>
            </a:pPr>
            <a:r>
              <a:rPr lang="en-US" sz="2200" dirty="0" smtClean="0"/>
              <a:t>Classification (binary and multiclass), </a:t>
            </a:r>
            <a:r>
              <a:rPr lang="en-US" sz="2200" dirty="0"/>
              <a:t>Regression, </a:t>
            </a:r>
            <a:r>
              <a:rPr lang="en-US" sz="2200" dirty="0" smtClean="0"/>
              <a:t>Ranking</a:t>
            </a:r>
            <a:endParaRPr lang="en-US" sz="2200" dirty="0"/>
          </a:p>
          <a:p>
            <a:pPr marL="809768" lvl="3" indent="-342900">
              <a:buFont typeface="Wingdings" panose="05000000000000000000" pitchFamily="2" charset="2"/>
              <a:buChar char="Ø"/>
            </a:pPr>
            <a:r>
              <a:rPr lang="en-US" sz="2204" dirty="0" smtClean="0"/>
              <a:t>Multiclass: One-vs-all, Pairwise coupling, native (LR and NN)</a:t>
            </a:r>
            <a:endParaRPr lang="en-US" sz="2204" dirty="0"/>
          </a:p>
          <a:p>
            <a:pPr marL="370912" lvl="1" indent="-342900">
              <a:buFont typeface="Wingdings" panose="05000000000000000000" pitchFamily="2" charset="2"/>
              <a:buChar char="§"/>
            </a:pPr>
            <a:r>
              <a:rPr lang="en-US" sz="2200" dirty="0" smtClean="0"/>
              <a:t>Model </a:t>
            </a:r>
            <a:r>
              <a:rPr lang="en-US" sz="2200" dirty="0"/>
              <a:t>comparison</a:t>
            </a:r>
          </a:p>
          <a:p>
            <a:pPr marL="370912" lvl="1" indent="-342900">
              <a:buFont typeface="Wingdings" panose="05000000000000000000" pitchFamily="2" charset="2"/>
              <a:buChar char="§"/>
            </a:pPr>
            <a:r>
              <a:rPr lang="en-US" sz="2200" dirty="0"/>
              <a:t>Basic Error Analysis</a:t>
            </a:r>
          </a:p>
          <a:p>
            <a:pPr marL="370912" lvl="1" indent="-342900">
              <a:buFont typeface="Wingdings" panose="05000000000000000000" pitchFamily="2" charset="2"/>
              <a:buChar char="§"/>
            </a:pPr>
            <a:r>
              <a:rPr lang="en-US" sz="2200" dirty="0"/>
              <a:t>Learners:</a:t>
            </a:r>
          </a:p>
          <a:p>
            <a:pPr marL="809768" lvl="3" indent="-342900">
              <a:buFont typeface="Wingdings" panose="05000000000000000000" pitchFamily="2" charset="2"/>
              <a:buChar char="Ø"/>
            </a:pPr>
            <a:r>
              <a:rPr lang="en-US" sz="2004" dirty="0" smtClean="0"/>
              <a:t>Linear learners: Averaged Perceptron, Logistic Regression, SVMs</a:t>
            </a:r>
            <a:endParaRPr lang="en-US" sz="2004" dirty="0"/>
          </a:p>
          <a:p>
            <a:pPr marL="809768" lvl="3" indent="-342900">
              <a:buFont typeface="Wingdings" panose="05000000000000000000" pitchFamily="2" charset="2"/>
              <a:buChar char="Ø"/>
            </a:pPr>
            <a:r>
              <a:rPr lang="en-US" sz="2004" dirty="0"/>
              <a:t>Boosted Decision Trees</a:t>
            </a:r>
          </a:p>
          <a:p>
            <a:pPr marL="809768" lvl="3" indent="-342900">
              <a:buFont typeface="Wingdings" panose="05000000000000000000" pitchFamily="2" charset="2"/>
              <a:buChar char="Ø"/>
            </a:pPr>
            <a:r>
              <a:rPr lang="en-US" sz="2004" dirty="0" smtClean="0"/>
              <a:t>Random Forests</a:t>
            </a:r>
            <a:endParaRPr lang="en-US" sz="2004" dirty="0"/>
          </a:p>
          <a:p>
            <a:pPr marL="809768" lvl="3" indent="-342900">
              <a:buFont typeface="Wingdings" panose="05000000000000000000" pitchFamily="2" charset="2"/>
              <a:buChar char="Ø"/>
            </a:pPr>
            <a:r>
              <a:rPr lang="en-US" sz="2004" dirty="0" smtClean="0"/>
              <a:t>Basic </a:t>
            </a:r>
            <a:r>
              <a:rPr lang="en-US" sz="2004" dirty="0"/>
              <a:t>and Deep Neural Networks</a:t>
            </a:r>
          </a:p>
          <a:p>
            <a:pPr marL="809768" lvl="3" indent="-342900">
              <a:buFont typeface="Wingdings" panose="05000000000000000000" pitchFamily="2" charset="2"/>
              <a:buChar char="Ø"/>
            </a:pPr>
            <a:r>
              <a:rPr lang="en-US" sz="2004" dirty="0"/>
              <a:t>Ensembles: Stacking, boosting, bagging</a:t>
            </a:r>
          </a:p>
          <a:p>
            <a:pPr marL="809768" lvl="3" indent="-342900">
              <a:buFont typeface="Wingdings" panose="05000000000000000000" pitchFamily="2" charset="2"/>
              <a:buChar char="Ø"/>
            </a:pPr>
            <a:r>
              <a:rPr lang="en-US" sz="2004" dirty="0"/>
              <a:t>Meta learners: </a:t>
            </a:r>
            <a:r>
              <a:rPr lang="en-US" sz="2004" dirty="0" err="1"/>
              <a:t>Strato</a:t>
            </a:r>
            <a:r>
              <a:rPr lang="en-US" sz="2004" dirty="0"/>
              <a:t> learner, learning with </a:t>
            </a:r>
            <a:r>
              <a:rPr lang="en-US" sz="2004" dirty="0" smtClean="0"/>
              <a:t>counts</a:t>
            </a:r>
          </a:p>
          <a:p>
            <a:pPr marL="809768" lvl="3" indent="-342900">
              <a:buFont typeface="Wingdings" panose="05000000000000000000" pitchFamily="2" charset="2"/>
              <a:buChar char="Ø"/>
            </a:pPr>
            <a:r>
              <a:rPr lang="en-US" sz="2004" dirty="0" smtClean="0"/>
              <a:t>Wrappers for VW, Bramble, HNN (</a:t>
            </a:r>
            <a:r>
              <a:rPr lang="en-US" sz="2004" dirty="0" err="1"/>
              <a:t>d</a:t>
            </a:r>
            <a:r>
              <a:rPr lang="en-US" sz="2004" dirty="0" err="1" smtClean="0"/>
              <a:t>iscriminitave</a:t>
            </a:r>
            <a:r>
              <a:rPr lang="en-US" sz="2004" dirty="0" smtClean="0"/>
              <a:t> GMM)</a:t>
            </a:r>
            <a:endParaRPr lang="en-US" sz="2004" dirty="0"/>
          </a:p>
          <a:p>
            <a:pPr lvl="3"/>
            <a:endParaRPr lang="en-US" sz="2004" i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127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Ingestion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 smtClean="0"/>
              <a:t>TLC supports various data formats</a:t>
            </a:r>
          </a:p>
          <a:p>
            <a:pPr marL="572691" lvl="1" indent="-236546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353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Text</a:t>
            </a:r>
          </a:p>
          <a:p>
            <a:pPr marL="572691" lvl="1" indent="-236546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353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Binary</a:t>
            </a:r>
          </a:p>
          <a:p>
            <a:pPr marL="572691" lvl="1" indent="-236546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353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Bing extraction</a:t>
            </a:r>
          </a:p>
          <a:p>
            <a:pPr marL="572691" lvl="1" indent="-236546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353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Raw image data</a:t>
            </a:r>
          </a:p>
          <a:p>
            <a:pPr marL="572691" lvl="1" indent="-236546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353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VW data</a:t>
            </a:r>
          </a:p>
          <a:p>
            <a:pPr marL="572691" lvl="1" indent="-236546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353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SQL and others</a:t>
            </a:r>
          </a:p>
          <a:p>
            <a:pPr marL="572691" lvl="1" indent="-236546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353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Custom data </a:t>
            </a:r>
            <a:r>
              <a:rPr lang="en-US" sz="2353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formats</a:t>
            </a:r>
            <a:endParaRPr lang="en-US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336145" lvl="0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Dense and sparse data</a:t>
            </a:r>
          </a:p>
          <a:p>
            <a:pPr marL="336145" lvl="0" indent="-33614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rPr>
              <a:t>Numeric, categorical, named, attribute, and text features</a:t>
            </a:r>
          </a:p>
          <a:p>
            <a:pPr lvl="3"/>
            <a:endParaRPr lang="en-US" sz="2004" i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049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77" y="2011914"/>
            <a:ext cx="6923888" cy="46295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7727" y="155955"/>
            <a:ext cx="8363938" cy="561051"/>
          </a:xfrm>
        </p:spPr>
        <p:txBody>
          <a:bodyPr/>
          <a:lstStyle/>
          <a:p>
            <a:r>
              <a:rPr lang="en-US" dirty="0" smtClean="0"/>
              <a:t>Command Line: TL.exe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7727" y="1004827"/>
            <a:ext cx="8363938" cy="738920"/>
          </a:xfrm>
        </p:spPr>
        <p:txBody>
          <a:bodyPr/>
          <a:lstStyle/>
          <a:p>
            <a:r>
              <a:rPr lang="en-US" sz="2800" dirty="0" smtClean="0">
                <a:latin typeface="+mn-lt"/>
              </a:rPr>
              <a:t>TL.exe ?</a:t>
            </a:r>
          </a:p>
          <a:p>
            <a:r>
              <a:rPr lang="en-US" sz="2800" dirty="0" smtClean="0">
                <a:latin typeface="+mn-lt"/>
              </a:rPr>
              <a:t>TL.exe </a:t>
            </a:r>
            <a:r>
              <a:rPr lang="en-US" sz="2800" dirty="0" err="1" smtClean="0">
                <a:latin typeface="+mn-lt"/>
              </a:rPr>
              <a:t>LogisticRegression</a:t>
            </a:r>
            <a:r>
              <a:rPr lang="en-US" sz="2800" dirty="0" smtClean="0">
                <a:latin typeface="+mn-lt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11902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4762"/>
            <a:ext cx="8661782" cy="568492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 bwMode="auto">
          <a:xfrm>
            <a:off x="4333023" y="4764816"/>
            <a:ext cx="2896354" cy="1219518"/>
          </a:xfrm>
          <a:prstGeom prst="wedgeRectCallout">
            <a:avLst>
              <a:gd name="adj1" fmla="val -67324"/>
              <a:gd name="adj2" fmla="val -9821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34299" bIns="6859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685757" fontAlgn="base">
              <a:spcBef>
                <a:spcPct val="0"/>
              </a:spcBef>
              <a:spcAft>
                <a:spcPct val="0"/>
              </a:spcAft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Choose where to run experiment(s)</a:t>
            </a:r>
          </a:p>
          <a:p>
            <a:pPr algn="ctr" defTabSz="685757" fontAlgn="base">
              <a:spcBef>
                <a:spcPct val="0"/>
              </a:spcBef>
              <a:spcAft>
                <a:spcPct val="0"/>
              </a:spcAft>
            </a:pPr>
            <a:endParaRPr lang="en-US" sz="1350" spc="-38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214370" indent="-214370" defTabSz="68575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Run on the local machine</a:t>
            </a:r>
          </a:p>
          <a:p>
            <a:pPr marL="214370" indent="-214370" defTabSz="68575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Run on HPC cluster</a:t>
            </a:r>
          </a:p>
          <a:p>
            <a:pPr marL="214370" indent="-214370" defTabSz="68575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350" spc="-3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Run in Azure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8740" y="228604"/>
            <a:ext cx="9608634" cy="561051"/>
          </a:xfrm>
        </p:spPr>
        <p:txBody>
          <a:bodyPr/>
          <a:lstStyle/>
          <a:p>
            <a:r>
              <a:rPr lang="en-US" sz="4800" dirty="0" smtClean="0"/>
              <a:t>TLC GUI Experimentation Tool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27625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5-30535_Machine_Learning_Template">
  <a:themeElements>
    <a:clrScheme name="Custom 1">
      <a:dk1>
        <a:srgbClr val="000000"/>
      </a:dk1>
      <a:lt1>
        <a:srgbClr val="FFFFFF"/>
      </a:lt1>
      <a:dk2>
        <a:srgbClr val="002050"/>
      </a:dk2>
      <a:lt2>
        <a:srgbClr val="BAD80A"/>
      </a:lt2>
      <a:accent1>
        <a:srgbClr val="0072C6"/>
      </a:accent1>
      <a:accent2>
        <a:srgbClr val="B4009E"/>
      </a:accent2>
      <a:accent3>
        <a:srgbClr val="008272"/>
      </a:accent3>
      <a:accent4>
        <a:srgbClr val="E81123"/>
      </a:accent4>
      <a:accent5>
        <a:srgbClr val="4668C5"/>
      </a:accent5>
      <a:accent6>
        <a:srgbClr val="68217A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Conference_2014_Deck" id="{03ACB1E9-9B99-45CE-BA0C-99823868A997}" vid="{CE43DE35-E009-4EF7-8929-5C99F20952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Machine Learning Conference_JosephKeynote</Template>
  <TotalTime>403</TotalTime>
  <Words>572</Words>
  <Application>Microsoft Office PowerPoint</Application>
  <PresentationFormat>Widescreen</PresentationFormat>
  <Paragraphs>126</Paragraphs>
  <Slides>19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Segoe UI</vt:lpstr>
      <vt:lpstr>Segoe UI Light</vt:lpstr>
      <vt:lpstr>Wingdings</vt:lpstr>
      <vt:lpstr>5-30535_Machine_Learning_Template</vt:lpstr>
      <vt:lpstr>Worksheet</vt:lpstr>
      <vt:lpstr>PowerPoint Presentation</vt:lpstr>
      <vt:lpstr>PowerPoint Presentation</vt:lpstr>
      <vt:lpstr>PowerPoint Presentation</vt:lpstr>
      <vt:lpstr>TLC – A Machine Learning Toolkit</vt:lpstr>
      <vt:lpstr>ML where you need it</vt:lpstr>
      <vt:lpstr>Learning Tasks</vt:lpstr>
      <vt:lpstr>Data Ingestion</vt:lpstr>
      <vt:lpstr>Command Line: TL.exe</vt:lpstr>
      <vt:lpstr>TLC GUI Experimentation Tool</vt:lpstr>
      <vt:lpstr>TLC GUI - Experiment Design</vt:lpstr>
      <vt:lpstr>TLC GUI:   Console Output</vt:lpstr>
      <vt:lpstr>TLC GUI: Numerical Results</vt:lpstr>
      <vt:lpstr>TLC in CloudML Studio</vt:lpstr>
      <vt:lpstr>Inspecting ML Models</vt:lpstr>
      <vt:lpstr>Resources and Contacts</vt:lpstr>
      <vt:lpstr>TLC Demo</vt:lpstr>
      <vt:lpstr>Sample Application – Predicting Income Level</vt:lpstr>
      <vt:lpstr>Census Income Dataset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 Anantharaman</dc:creator>
  <cp:lastModifiedBy>Vinod Anantharaman</cp:lastModifiedBy>
  <cp:revision>47</cp:revision>
  <dcterms:created xsi:type="dcterms:W3CDTF">2014-06-17T16:59:53Z</dcterms:created>
  <dcterms:modified xsi:type="dcterms:W3CDTF">2014-06-26T03:47:30Z</dcterms:modified>
</cp:coreProperties>
</file>